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1935" autoAdjust="0"/>
  </p:normalViewPr>
  <p:slideViewPr>
    <p:cSldViewPr>
      <p:cViewPr>
        <p:scale>
          <a:sx n="60" d="100"/>
          <a:sy n="60" d="100"/>
        </p:scale>
        <p:origin x="-1656" y="-2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02B1EB-94CE-49A9-AE2B-90257C3E4838}" type="datetimeFigureOut">
              <a:rPr lang="es-MX" smtClean="0"/>
              <a:pPr/>
              <a:t>26/04/2012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E2C3608E-E060-4EA9-94E3-FFB278303EDE}"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2B1EB-94CE-49A9-AE2B-90257C3E4838}" type="datetimeFigureOut">
              <a:rPr lang="es-MX" smtClean="0"/>
              <a:pPr/>
              <a:t>26/04/2012</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3608E-E060-4EA9-94E3-FFB278303EDE}"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685800" y="642919"/>
            <a:ext cx="7772400" cy="5572163"/>
          </a:xfrm>
        </p:spPr>
        <p:txBody>
          <a:bodyPr>
            <a:normAutofit/>
          </a:bodyPr>
          <a:lstStyle/>
          <a:p>
            <a:r>
              <a:rPr lang="es-MX" sz="6600" b="1" dirty="0" smtClean="0"/>
              <a:t>Título X</a:t>
            </a:r>
            <a:br>
              <a:rPr lang="es-MX" sz="6600" b="1" dirty="0" smtClean="0"/>
            </a:br>
            <a:r>
              <a:rPr lang="es-MX" sz="6600" b="1" dirty="0" smtClean="0"/>
              <a:t>Recomendaciones de  Saberes Adquiridos</a:t>
            </a:r>
            <a:endParaRPr lang="es-MX" sz="6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buFont typeface="Arial" pitchFamily="34" charset="0"/>
              <a:buChar char="•"/>
            </a:pPr>
            <a:r>
              <a:rPr lang="es-MX" dirty="0" smtClean="0"/>
              <a:t> 97. Suplementario del Acuerdo 286</a:t>
            </a:r>
            <a:endParaRPr lang="es-MX" dirty="0"/>
          </a:p>
        </p:txBody>
      </p:sp>
      <p:pic>
        <p:nvPicPr>
          <p:cNvPr id="22530" name="Picture 2" descr="http://www.laeconomia.com.mx/wp-content/uploads/directorio-de-escuelas12.jpg"/>
          <p:cNvPicPr>
            <a:picLocks noChangeAspect="1" noChangeArrowheads="1"/>
          </p:cNvPicPr>
          <p:nvPr/>
        </p:nvPicPr>
        <p:blipFill>
          <a:blip r:embed="rId2"/>
          <a:srcRect/>
          <a:stretch>
            <a:fillRect/>
          </a:stretch>
        </p:blipFill>
        <p:spPr bwMode="auto">
          <a:xfrm>
            <a:off x="5357818" y="3357562"/>
            <a:ext cx="3500295" cy="2335353"/>
          </a:xfrm>
          <a:prstGeom prst="rect">
            <a:avLst/>
          </a:prstGeom>
          <a:noFill/>
        </p:spPr>
      </p:pic>
      <p:sp>
        <p:nvSpPr>
          <p:cNvPr id="3" name="2 Marcador de contenido"/>
          <p:cNvSpPr>
            <a:spLocks noGrp="1"/>
          </p:cNvSpPr>
          <p:nvPr>
            <p:ph idx="1"/>
          </p:nvPr>
        </p:nvSpPr>
        <p:spPr>
          <a:xfrm>
            <a:off x="500034" y="1285860"/>
            <a:ext cx="8229600" cy="4525963"/>
          </a:xfrm>
        </p:spPr>
        <p:txBody>
          <a:bodyPr>
            <a:normAutofit fontScale="92500" lnSpcReduction="20000"/>
          </a:bodyPr>
          <a:lstStyle/>
          <a:p>
            <a:pPr>
              <a:buNone/>
            </a:pPr>
            <a:r>
              <a:rPr lang="es-MX" dirty="0" smtClean="0"/>
              <a:t>	En los procesos previstos en este capitulo, será aplicable en lo que resulte compatible lo previsto por el Acuerdo 286 expedido por la Secretaria de Educación Publica y publicado en el Diario Oficial de la federación el día 30 de octubre de 2000.</a:t>
            </a:r>
          </a:p>
          <a:p>
            <a:pPr>
              <a:buNone/>
            </a:pPr>
            <a:r>
              <a:rPr lang="es-MX" dirty="0" smtClean="0"/>
              <a:t>	Se ha definido es el que </a:t>
            </a:r>
          </a:p>
          <a:p>
            <a:pPr>
              <a:buNone/>
            </a:pPr>
            <a:r>
              <a:rPr lang="es-MX" dirty="0" smtClean="0"/>
              <a:t>	hace posible la Acreditación</a:t>
            </a:r>
          </a:p>
          <a:p>
            <a:pPr>
              <a:buNone/>
            </a:pPr>
            <a:r>
              <a:rPr lang="es-MX" dirty="0" smtClean="0"/>
              <a:t>	de Conocimientos </a:t>
            </a:r>
          </a:p>
          <a:p>
            <a:pPr>
              <a:buNone/>
            </a:pPr>
            <a:r>
              <a:rPr lang="es-MX" dirty="0" smtClean="0"/>
              <a:t>	Equivalentes al Bachillerato	</a:t>
            </a:r>
          </a:p>
          <a:p>
            <a:pPr>
              <a:buNone/>
            </a:pPr>
            <a:r>
              <a:rPr lang="es-MX" dirty="0" smtClean="0"/>
              <a:t>	General.</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buFont typeface="Arial" pitchFamily="34" charset="0"/>
              <a:buChar char="•"/>
            </a:pPr>
            <a:r>
              <a:rPr lang="es-MX" dirty="0" smtClean="0"/>
              <a:t> 98. Autorización de Padres de Familia o  Tutores:</a:t>
            </a:r>
            <a:endParaRPr lang="es-MX" dirty="0"/>
          </a:p>
        </p:txBody>
      </p:sp>
      <p:sp>
        <p:nvSpPr>
          <p:cNvPr id="3" name="2 Marcador de contenido"/>
          <p:cNvSpPr>
            <a:spLocks noGrp="1"/>
          </p:cNvSpPr>
          <p:nvPr>
            <p:ph idx="1"/>
          </p:nvPr>
        </p:nvSpPr>
        <p:spPr>
          <a:xfrm>
            <a:off x="428596" y="1643050"/>
            <a:ext cx="8229600" cy="4525963"/>
          </a:xfrm>
        </p:spPr>
        <p:txBody>
          <a:bodyPr/>
          <a:lstStyle/>
          <a:p>
            <a:pPr>
              <a:buNone/>
            </a:pPr>
            <a:r>
              <a:rPr lang="es-MX" dirty="0" smtClean="0"/>
              <a:t>	En los procesos de acreditación</a:t>
            </a:r>
          </a:p>
          <a:p>
            <a:pPr>
              <a:buNone/>
            </a:pPr>
            <a:r>
              <a:rPr lang="es-MX" dirty="0" smtClean="0"/>
              <a:t>	previstos en el presente Capitulo,</a:t>
            </a:r>
          </a:p>
          <a:p>
            <a:pPr>
              <a:buNone/>
            </a:pPr>
            <a:r>
              <a:rPr lang="es-MX" dirty="0" smtClean="0"/>
              <a:t>	será indispensable que los </a:t>
            </a:r>
          </a:p>
          <a:p>
            <a:pPr>
              <a:buNone/>
            </a:pPr>
            <a:r>
              <a:rPr lang="es-MX" dirty="0" smtClean="0"/>
              <a:t>	menores de edad cuenten con </a:t>
            </a:r>
          </a:p>
          <a:p>
            <a:pPr>
              <a:buNone/>
            </a:pPr>
            <a:r>
              <a:rPr lang="es-MX" dirty="0" smtClean="0"/>
              <a:t>	la debida autorización por escrito </a:t>
            </a:r>
          </a:p>
          <a:p>
            <a:pPr>
              <a:buNone/>
            </a:pPr>
            <a:r>
              <a:rPr lang="es-MX" dirty="0" smtClean="0"/>
              <a:t>	del padre o tutor del educando. De otra forma, se </a:t>
            </a:r>
            <a:r>
              <a:rPr lang="es-MX" dirty="0" smtClean="0"/>
              <a:t>requerirá </a:t>
            </a:r>
            <a:r>
              <a:rPr lang="es-MX" dirty="0" smtClean="0"/>
              <a:t>de orden judicial.</a:t>
            </a:r>
            <a:endParaRPr lang="es-MX" dirty="0"/>
          </a:p>
        </p:txBody>
      </p:sp>
      <p:pic>
        <p:nvPicPr>
          <p:cNvPr id="1028" name="Picture 4" descr="http://www.hoelters.edu.ar/downloads/coloring/padre_hijo.jpg"/>
          <p:cNvPicPr>
            <a:picLocks noChangeAspect="1" noChangeArrowheads="1"/>
          </p:cNvPicPr>
          <p:nvPr/>
        </p:nvPicPr>
        <p:blipFill>
          <a:blip r:embed="rId2"/>
          <a:srcRect/>
          <a:stretch>
            <a:fillRect/>
          </a:stretch>
        </p:blipFill>
        <p:spPr bwMode="auto">
          <a:xfrm>
            <a:off x="6416278" y="1088840"/>
            <a:ext cx="2513440" cy="355460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buFont typeface="Arial" pitchFamily="34" charset="0"/>
              <a:buChar char="•"/>
            </a:pPr>
            <a:r>
              <a:rPr lang="es-MX" dirty="0" smtClean="0"/>
              <a:t> 99 solicitud de Proceso de Acreditación: </a:t>
            </a:r>
            <a:endParaRPr lang="es-MX" dirty="0"/>
          </a:p>
        </p:txBody>
      </p:sp>
      <p:pic>
        <p:nvPicPr>
          <p:cNvPr id="24580" name="Picture 4" descr="http://www.sep.gob.mx/work/models/sep1/Resource/555/1/images/head03.jpg"/>
          <p:cNvPicPr>
            <a:picLocks noChangeAspect="1" noChangeArrowheads="1"/>
          </p:cNvPicPr>
          <p:nvPr/>
        </p:nvPicPr>
        <p:blipFill>
          <a:blip r:embed="rId2"/>
          <a:srcRect/>
          <a:stretch>
            <a:fillRect/>
          </a:stretch>
        </p:blipFill>
        <p:spPr bwMode="auto">
          <a:xfrm>
            <a:off x="4071934" y="5679061"/>
            <a:ext cx="4859290" cy="993218"/>
          </a:xfrm>
          <a:prstGeom prst="rect">
            <a:avLst/>
          </a:prstGeom>
          <a:noFill/>
        </p:spPr>
      </p:pic>
      <p:sp>
        <p:nvSpPr>
          <p:cNvPr id="3" name="2 Marcador de contenido"/>
          <p:cNvSpPr>
            <a:spLocks noGrp="1"/>
          </p:cNvSpPr>
          <p:nvPr>
            <p:ph idx="1"/>
          </p:nvPr>
        </p:nvSpPr>
        <p:spPr>
          <a:xfrm>
            <a:off x="457200" y="1600201"/>
            <a:ext cx="8229600" cy="4043378"/>
          </a:xfrm>
        </p:spPr>
        <p:txBody>
          <a:bodyPr>
            <a:normAutofit fontScale="92500" lnSpcReduction="20000"/>
          </a:bodyPr>
          <a:lstStyle/>
          <a:p>
            <a:pPr>
              <a:buNone/>
            </a:pPr>
            <a:r>
              <a:rPr lang="es-MX" dirty="0" smtClean="0"/>
              <a:t>	En los procesos de acreditación previstos en el presente Capítulos los padres de familia o tutores de los interesados deberán:</a:t>
            </a:r>
          </a:p>
          <a:p>
            <a:pPr>
              <a:buNone/>
            </a:pPr>
            <a:r>
              <a:rPr lang="es-MX" dirty="0"/>
              <a:t>	</a:t>
            </a:r>
            <a:r>
              <a:rPr lang="es-MX" dirty="0" smtClean="0"/>
              <a:t>99.1 Formular la solicitud correspondiente al Área de control Escolar o la DGAIR.</a:t>
            </a:r>
          </a:p>
          <a:p>
            <a:pPr>
              <a:buNone/>
            </a:pPr>
            <a:r>
              <a:rPr lang="es-MX" dirty="0"/>
              <a:t>	</a:t>
            </a:r>
            <a:r>
              <a:rPr lang="es-MX" dirty="0" smtClean="0"/>
              <a:t>99.2 en su caso, solicitar al Área de  Control Escolar la emisión del documento que acredite la signatura, grado o nivel educativo, y</a:t>
            </a:r>
          </a:p>
          <a:p>
            <a:pPr>
              <a:buNone/>
            </a:pPr>
            <a:r>
              <a:rPr lang="es-MX" dirty="0" smtClean="0"/>
              <a:t>	99.3 Cumplir con los demás requisitos de acuerdo a las disposiciones que resulten aplicables.</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a:t>
            </a:r>
            <a:endParaRPr lang="es-MX" dirty="0"/>
          </a:p>
        </p:txBody>
      </p:sp>
      <p:sp>
        <p:nvSpPr>
          <p:cNvPr id="2" name="1 Título"/>
          <p:cNvSpPr>
            <a:spLocks noGrp="1"/>
          </p:cNvSpPr>
          <p:nvPr>
            <p:ph type="title"/>
          </p:nvPr>
        </p:nvSpPr>
        <p:spPr/>
        <p:txBody>
          <a:bodyPr/>
          <a:lstStyle/>
          <a:p>
            <a:r>
              <a:rPr lang="es-MX" dirty="0" smtClean="0"/>
              <a:t>100. No Apelación:</a:t>
            </a:r>
            <a:endParaRPr lang="es-MX" dirty="0"/>
          </a:p>
        </p:txBody>
      </p:sp>
      <p:sp>
        <p:nvSpPr>
          <p:cNvPr id="3" name="2 Marcador de contenido"/>
          <p:cNvSpPr>
            <a:spLocks noGrp="1"/>
          </p:cNvSpPr>
          <p:nvPr>
            <p:ph idx="1"/>
          </p:nvPr>
        </p:nvSpPr>
        <p:spPr/>
        <p:txBody>
          <a:bodyPr/>
          <a:lstStyle/>
          <a:p>
            <a:r>
              <a:rPr lang="es-MX" dirty="0" smtClean="0"/>
              <a:t>Los proceso de acreditación previstos en el presente Capitulo, se ofrecen únicamente como  una alternativa </a:t>
            </a:r>
            <a:r>
              <a:rPr lang="es-MX" dirty="0" smtClean="0"/>
              <a:t> </a:t>
            </a:r>
            <a:r>
              <a:rPr lang="es-MX" dirty="0" smtClean="0"/>
              <a:t>a los procesos generales de control escolar, por lo que no existirá recurso o apelación de las resoluciones que al respecto  se expidan y, en su caso, los interesados deberán agotar los procedimientos previstos en los Capítulos anteriores.</a:t>
            </a: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lstStyle/>
          <a:p>
            <a:r>
              <a:rPr lang="es-MX" b="1" dirty="0" smtClean="0"/>
              <a:t>Transitorios</a:t>
            </a:r>
            <a:endParaRPr lang="es-MX" b="1" dirty="0"/>
          </a:p>
        </p:txBody>
      </p:sp>
      <p:sp>
        <p:nvSpPr>
          <p:cNvPr id="3" name="2 Marcador de contenido"/>
          <p:cNvSpPr>
            <a:spLocks noGrp="1"/>
          </p:cNvSpPr>
          <p:nvPr>
            <p:ph idx="1"/>
          </p:nvPr>
        </p:nvSpPr>
        <p:spPr/>
        <p:txBody>
          <a:bodyPr>
            <a:normAutofit fontScale="85000" lnSpcReduction="10000"/>
          </a:bodyPr>
          <a:lstStyle/>
          <a:p>
            <a:r>
              <a:rPr lang="es-MX" b="1" dirty="0" smtClean="0"/>
              <a:t>Primero.- </a:t>
            </a:r>
            <a:r>
              <a:rPr lang="es-MX" dirty="0" smtClean="0"/>
              <a:t> Las presentes Normas Especificas de Control Escolar relativas a la inscripción, Reinscripción, Acreditación, Regularización y Certificación en la Educación Basica, </a:t>
            </a:r>
            <a:r>
              <a:rPr lang="es-MX" dirty="0" smtClean="0"/>
              <a:t>entraran en </a:t>
            </a:r>
            <a:r>
              <a:rPr lang="es-MX" dirty="0" smtClean="0"/>
              <a:t>v</a:t>
            </a:r>
            <a:r>
              <a:rPr lang="es-MX" dirty="0" smtClean="0"/>
              <a:t>igor </a:t>
            </a:r>
            <a:r>
              <a:rPr lang="es-MX" dirty="0" smtClean="0"/>
              <a:t>en lo que resulte aplicable, a partir del periodo escolar 2011-2012 y sustituyendo a las correspondientes al periodo escolar 2010-2011.</a:t>
            </a:r>
          </a:p>
          <a:p>
            <a:pPr>
              <a:buNone/>
            </a:pPr>
            <a:r>
              <a:rPr lang="es-MX" dirty="0"/>
              <a:t>	</a:t>
            </a:r>
            <a:r>
              <a:rPr lang="es-MX" dirty="0" smtClean="0"/>
              <a:t>No será necesario emitir en lo sucesivo normas para cada ciclo escolar, sin perjuicio de que el presente documento será objeto de </a:t>
            </a:r>
            <a:r>
              <a:rPr lang="es-MX" dirty="0" err="1" smtClean="0"/>
              <a:t>evalución</a:t>
            </a:r>
            <a:r>
              <a:rPr lang="es-MX" dirty="0" smtClean="0"/>
              <a:t> </a:t>
            </a:r>
            <a:r>
              <a:rPr lang="es-MX" dirty="0" smtClean="0"/>
              <a:t>continua, así como revisión y actualización cuando así se requiera.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2621757"/>
            <a:ext cx="8229600" cy="1614486"/>
          </a:xfrm>
        </p:spPr>
        <p:txBody>
          <a:bodyPr/>
          <a:lstStyle/>
          <a:p>
            <a:r>
              <a:rPr lang="es-MX" dirty="0" smtClean="0"/>
              <a:t>Segundo.- Se establecieron como Anexos de la presente, los siguientes que formarán parte integrante de las normas:</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lstStyle/>
          <a:p>
            <a:endParaRPr lang="es-MX" dirty="0"/>
          </a:p>
        </p:txBody>
      </p:sp>
      <p:graphicFrame>
        <p:nvGraphicFramePr>
          <p:cNvPr id="4" name="3 Marcador de contenido"/>
          <p:cNvGraphicFramePr>
            <a:graphicFrameLocks noGrp="1"/>
          </p:cNvGraphicFramePr>
          <p:nvPr>
            <p:ph idx="1"/>
          </p:nvPr>
        </p:nvGraphicFramePr>
        <p:xfrm>
          <a:off x="228600" y="175726"/>
          <a:ext cx="8686800" cy="6506549"/>
        </p:xfrm>
        <a:graphic>
          <a:graphicData uri="http://schemas.openxmlformats.org/drawingml/2006/table">
            <a:tbl>
              <a:tblPr firstRow="1" bandRow="1">
                <a:tableStyleId>{5C22544A-7EE6-4342-B048-85BDC9FD1C3A}</a:tableStyleId>
              </a:tblPr>
              <a:tblGrid>
                <a:gridCol w="928694"/>
                <a:gridCol w="7758106"/>
              </a:tblGrid>
              <a:tr h="641491">
                <a:tc>
                  <a:txBody>
                    <a:bodyPr/>
                    <a:lstStyle/>
                    <a:p>
                      <a:pPr algn="ctr"/>
                      <a:r>
                        <a:rPr lang="es-MX" dirty="0" smtClean="0"/>
                        <a:t>No.</a:t>
                      </a:r>
                      <a:r>
                        <a:rPr lang="es-MX" baseline="0" dirty="0" smtClean="0"/>
                        <a:t> De Anexos</a:t>
                      </a:r>
                      <a:endParaRPr lang="es-MX" dirty="0"/>
                    </a:p>
                  </a:txBody>
                  <a:tcPr/>
                </a:tc>
                <a:tc>
                  <a:txBody>
                    <a:bodyPr/>
                    <a:lstStyle/>
                    <a:p>
                      <a:pPr algn="ctr"/>
                      <a:r>
                        <a:rPr lang="es-MX" dirty="0" smtClean="0"/>
                        <a:t>Descripción</a:t>
                      </a:r>
                      <a:endParaRPr lang="es-MX" dirty="0"/>
                    </a:p>
                  </a:txBody>
                  <a:tcPr/>
                </a:tc>
              </a:tr>
              <a:tr h="5865058">
                <a:tc>
                  <a:txBody>
                    <a:bodyPr/>
                    <a:lstStyle/>
                    <a:p>
                      <a:pPr algn="ctr"/>
                      <a:r>
                        <a:rPr lang="es-MX" b="1" dirty="0" smtClean="0"/>
                        <a:t>1</a:t>
                      </a:r>
                    </a:p>
                    <a:p>
                      <a:pPr algn="ctr"/>
                      <a:r>
                        <a:rPr lang="es-MX" dirty="0" smtClean="0"/>
                        <a:t>2</a:t>
                      </a:r>
                    </a:p>
                    <a:p>
                      <a:pPr algn="ctr"/>
                      <a:r>
                        <a:rPr lang="es-MX" b="1" dirty="0" smtClean="0"/>
                        <a:t>3</a:t>
                      </a:r>
                    </a:p>
                    <a:p>
                      <a:pPr algn="ctr"/>
                      <a:r>
                        <a:rPr lang="es-MX" dirty="0" smtClean="0"/>
                        <a:t>4</a:t>
                      </a:r>
                    </a:p>
                    <a:p>
                      <a:pPr algn="ctr"/>
                      <a:r>
                        <a:rPr lang="es-MX" b="1" dirty="0" smtClean="0"/>
                        <a:t>5</a:t>
                      </a:r>
                    </a:p>
                    <a:p>
                      <a:pPr algn="ctr"/>
                      <a:endParaRPr lang="es-MX" dirty="0" smtClean="0"/>
                    </a:p>
                    <a:p>
                      <a:pPr algn="ctr"/>
                      <a:r>
                        <a:rPr lang="es-MX" dirty="0" smtClean="0"/>
                        <a:t>6</a:t>
                      </a:r>
                    </a:p>
                    <a:p>
                      <a:pPr algn="ctr"/>
                      <a:r>
                        <a:rPr lang="es-MX" b="1" dirty="0" smtClean="0"/>
                        <a:t>7</a:t>
                      </a:r>
                    </a:p>
                    <a:p>
                      <a:pPr algn="ctr"/>
                      <a:endParaRPr lang="es-MX" dirty="0" smtClean="0"/>
                    </a:p>
                    <a:p>
                      <a:pPr algn="ctr"/>
                      <a:r>
                        <a:rPr lang="es-MX" dirty="0" smtClean="0"/>
                        <a:t>8</a:t>
                      </a:r>
                    </a:p>
                    <a:p>
                      <a:pPr algn="ctr"/>
                      <a:r>
                        <a:rPr lang="es-MX" b="1" dirty="0" smtClean="0"/>
                        <a:t>9</a:t>
                      </a:r>
                      <a:endParaRPr lang="es-MX" dirty="0" smtClean="0"/>
                    </a:p>
                    <a:p>
                      <a:pPr algn="ctr"/>
                      <a:r>
                        <a:rPr lang="es-MX" dirty="0" smtClean="0"/>
                        <a:t>10</a:t>
                      </a:r>
                    </a:p>
                    <a:p>
                      <a:pPr algn="ctr"/>
                      <a:endParaRPr lang="es-MX" b="1" dirty="0" smtClean="0"/>
                    </a:p>
                    <a:p>
                      <a:pPr algn="ctr"/>
                      <a:r>
                        <a:rPr lang="es-MX" b="1" dirty="0" smtClean="0"/>
                        <a:t>11</a:t>
                      </a:r>
                    </a:p>
                    <a:p>
                      <a:pPr algn="ctr"/>
                      <a:endParaRPr lang="es-MX" dirty="0" smtClean="0"/>
                    </a:p>
                    <a:p>
                      <a:pPr algn="ctr"/>
                      <a:r>
                        <a:rPr lang="es-MX" dirty="0" smtClean="0"/>
                        <a:t>12</a:t>
                      </a:r>
                    </a:p>
                    <a:p>
                      <a:pPr algn="ctr"/>
                      <a:endParaRPr lang="es-MX" b="1" dirty="0" smtClean="0"/>
                    </a:p>
                    <a:p>
                      <a:pPr algn="ctr"/>
                      <a:r>
                        <a:rPr lang="es-MX" b="1" dirty="0" smtClean="0"/>
                        <a:t>13</a:t>
                      </a:r>
                    </a:p>
                    <a:p>
                      <a:pPr algn="ctr"/>
                      <a:r>
                        <a:rPr lang="es-MX" dirty="0" smtClean="0"/>
                        <a:t>14</a:t>
                      </a:r>
                    </a:p>
                    <a:p>
                      <a:pPr algn="ctr"/>
                      <a:endParaRPr lang="es-MX" b="1" dirty="0" smtClean="0"/>
                    </a:p>
                    <a:p>
                      <a:pPr algn="ctr"/>
                      <a:r>
                        <a:rPr lang="es-MX" b="1" dirty="0" smtClean="0"/>
                        <a:t>15</a:t>
                      </a:r>
                    </a:p>
                  </a:txBody>
                  <a:tcPr/>
                </a:tc>
                <a:tc>
                  <a:txBody>
                    <a:bodyPr/>
                    <a:lstStyle/>
                    <a:p>
                      <a:pPr algn="l"/>
                      <a:r>
                        <a:rPr lang="es-MX" b="1" dirty="0" smtClean="0"/>
                        <a:t>Directorio</a:t>
                      </a:r>
                      <a:r>
                        <a:rPr lang="es-MX" b="1" baseline="0" dirty="0" smtClean="0"/>
                        <a:t> de Áreas de Control Escolar.</a:t>
                      </a:r>
                    </a:p>
                    <a:p>
                      <a:pPr algn="l"/>
                      <a:r>
                        <a:rPr lang="es-MX" baseline="0" dirty="0" smtClean="0"/>
                        <a:t>Glosario de Términos Educativos.</a:t>
                      </a:r>
                    </a:p>
                    <a:p>
                      <a:pPr algn="l"/>
                      <a:r>
                        <a:rPr lang="es-MX" b="1" baseline="0" dirty="0" smtClean="0"/>
                        <a:t>Relación de Disposiciones Jurídicas afines al Sector Educativo.</a:t>
                      </a:r>
                    </a:p>
                    <a:p>
                      <a:pPr algn="l"/>
                      <a:r>
                        <a:rPr lang="es-MX" baseline="0" dirty="0" smtClean="0"/>
                        <a:t>Formato de datos de captura del Registro Nacional de Alumnos (RNA).</a:t>
                      </a:r>
                    </a:p>
                    <a:p>
                      <a:pPr algn="l"/>
                      <a:r>
                        <a:rPr lang="es-MX" b="1" baseline="0" dirty="0" smtClean="0"/>
                        <a:t>Formato de datos de captura de Registro Nacional de Emisión, Validación e Inscripción de Documentos Académicos (RODAC).</a:t>
                      </a:r>
                    </a:p>
                    <a:p>
                      <a:pPr algn="l"/>
                      <a:r>
                        <a:rPr lang="es-MX" b="0" baseline="0" dirty="0" smtClean="0"/>
                        <a:t>Formato de Actualización para Inscripción Tardía.</a:t>
                      </a:r>
                    </a:p>
                    <a:p>
                      <a:pPr algn="l"/>
                      <a:r>
                        <a:rPr lang="es-MX" b="1" baseline="0" dirty="0" smtClean="0"/>
                        <a:t>Carta Compromiso en caso de Inscripción Condicionada por Falla de Documentos.</a:t>
                      </a:r>
                    </a:p>
                    <a:p>
                      <a:pPr algn="l"/>
                      <a:r>
                        <a:rPr lang="es-MX" b="0" baseline="0" dirty="0" smtClean="0"/>
                        <a:t>Modelo de Reporte de Institución Educativa No Incorporada.</a:t>
                      </a:r>
                    </a:p>
                    <a:p>
                      <a:pPr algn="l"/>
                      <a:r>
                        <a:rPr lang="es-MX" b="1" baseline="0" dirty="0" smtClean="0"/>
                        <a:t>Modelo de Constancia de Inscripción.</a:t>
                      </a:r>
                    </a:p>
                    <a:p>
                      <a:pPr algn="l"/>
                      <a:r>
                        <a:rPr lang="es-MX" b="0" baseline="0" dirty="0" smtClean="0"/>
                        <a:t>Tablas de correspondencia de la Educación Primaria y Secundaria de México con el  Nombre del nivel y Grados de Otros Países.</a:t>
                      </a:r>
                    </a:p>
                    <a:p>
                      <a:pPr algn="l"/>
                      <a:r>
                        <a:rPr lang="es-MX" b="1" baseline="0" dirty="0" smtClean="0"/>
                        <a:t>Documento de Transferencia del Estudiante Migrante Binacional México-E.U.A. (Transfer Document for Binacional Migrant Student USA-MÉXICO).</a:t>
                      </a:r>
                    </a:p>
                    <a:p>
                      <a:pPr algn="l"/>
                      <a:r>
                        <a:rPr lang="es-MX" b="0" baseline="0" dirty="0" smtClean="0"/>
                        <a:t>Autorización Expresa de ¨Padre o Tutor para que el educando, repita en casos serios y por una sola vez, el primer grado de educación primaria.</a:t>
                      </a:r>
                    </a:p>
                    <a:p>
                      <a:pPr algn="l"/>
                      <a:r>
                        <a:rPr lang="es-MX" b="1" baseline="0" dirty="0" smtClean="0"/>
                        <a:t>Carta compromiso para la Promoción de Grado con Condiciones.</a:t>
                      </a:r>
                    </a:p>
                    <a:p>
                      <a:pPr algn="l"/>
                      <a:r>
                        <a:rPr lang="es-MX" b="0" baseline="0" dirty="0" smtClean="0"/>
                        <a:t>Tabla de Condición o Discapacidad con la que se pueden asociar las necesidades educativas especiales de los alumnos.</a:t>
                      </a:r>
                    </a:p>
                    <a:p>
                      <a:pPr algn="l"/>
                      <a:r>
                        <a:rPr lang="es-MX" b="1" baseline="0" dirty="0" smtClean="0"/>
                        <a:t>Marco Mexicano de Cualificaciones.</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	</a:t>
            </a:r>
            <a:endParaRPr lang="es-MX" b="1" dirty="0"/>
          </a:p>
        </p:txBody>
      </p:sp>
      <p:sp>
        <p:nvSpPr>
          <p:cNvPr id="3" name="2 Marcador de contenido"/>
          <p:cNvSpPr>
            <a:spLocks noGrp="1"/>
          </p:cNvSpPr>
          <p:nvPr>
            <p:ph idx="1"/>
          </p:nvPr>
        </p:nvSpPr>
        <p:spPr>
          <a:xfrm>
            <a:off x="457200" y="642918"/>
            <a:ext cx="8229600" cy="5483245"/>
          </a:xfrm>
        </p:spPr>
        <p:txBody>
          <a:bodyPr>
            <a:normAutofit lnSpcReduction="10000"/>
          </a:bodyPr>
          <a:lstStyle/>
          <a:p>
            <a:r>
              <a:rPr lang="es-MX" b="1" dirty="0" smtClean="0"/>
              <a:t>Tercero.- </a:t>
            </a:r>
            <a:r>
              <a:rPr lang="es-MX" dirty="0" smtClean="0"/>
              <a:t>La  dirección General de Acreditación, Incorporación y Revalidación, analizará la posibilidad de que a partir del ciclo escolar 2011-2012, se conceda a los educandos, el derecho de presentar de manera voluntaria, una evaluación de egreso de la educación secundaria, que se practique por una institución evaluadora externa, y que en su caso, les permita acceder a un Certificado Complementario de la Educación Básica (CCEB), en los términos que el efecto determine la citada Dirección General.</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643050"/>
            <a:ext cx="8229600" cy="3571900"/>
          </a:xfrm>
        </p:spPr>
        <p:txBody>
          <a:bodyPr/>
          <a:lstStyle/>
          <a:p>
            <a:r>
              <a:rPr lang="es-MX" b="1" dirty="0" smtClean="0"/>
              <a:t>Cuarto.-  </a:t>
            </a:r>
            <a:r>
              <a:rPr lang="es-MX" dirty="0" smtClean="0"/>
              <a:t>Las presentes normas, se emiten como parte del Marco Mexicano de </a:t>
            </a:r>
            <a:r>
              <a:rPr lang="es-MX" dirty="0" smtClean="0"/>
              <a:t>Calificaciones </a:t>
            </a:r>
            <a:r>
              <a:rPr lang="es-MX" dirty="0" smtClean="0"/>
              <a:t>que construye la Dirección General de Acreditación, Incorporación y Relevación, con objeto de alinear y clarificar las distintas certificaciones que se emiten en el Sistema Educativo Nacional </a:t>
            </a:r>
            <a:r>
              <a:rPr lang="es-MX" b="1" dirty="0" smtClean="0"/>
              <a:t>(Anexo No. 15)</a:t>
            </a:r>
            <a:endParaRPr lang="es-MX"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245" name="Picture 5"/>
          <p:cNvPicPr>
            <a:picLocks noChangeAspect="1" noChangeArrowheads="1"/>
          </p:cNvPicPr>
          <p:nvPr/>
        </p:nvPicPr>
        <p:blipFill>
          <a:blip r:embed="rId2"/>
          <a:srcRect/>
          <a:stretch>
            <a:fillRect/>
          </a:stretch>
        </p:blipFill>
        <p:spPr bwMode="auto">
          <a:xfrm>
            <a:off x="3857620" y="4143380"/>
            <a:ext cx="3286115" cy="2455846"/>
          </a:xfrm>
          <a:prstGeom prst="rect">
            <a:avLst/>
          </a:prstGeom>
          <a:noFill/>
          <a:ln w="9525">
            <a:noFill/>
            <a:miter lim="800000"/>
            <a:headEnd/>
            <a:tailEnd/>
          </a:ln>
          <a:effectLst/>
        </p:spPr>
      </p:pic>
      <p:sp>
        <p:nvSpPr>
          <p:cNvPr id="3" name="2 Marcador de contenido"/>
          <p:cNvSpPr>
            <a:spLocks noGrp="1"/>
          </p:cNvSpPr>
          <p:nvPr>
            <p:ph idx="1"/>
          </p:nvPr>
        </p:nvSpPr>
        <p:spPr>
          <a:xfrm>
            <a:off x="428596" y="1785926"/>
            <a:ext cx="8229600" cy="3483005"/>
          </a:xfrm>
        </p:spPr>
        <p:txBody>
          <a:bodyPr>
            <a:normAutofit/>
          </a:bodyPr>
          <a:lstStyle/>
          <a:p>
            <a:pPr>
              <a:buNone/>
            </a:pPr>
            <a:r>
              <a:rPr lang="es-MX" dirty="0" smtClean="0"/>
              <a:t>	Objetivo: Brindar la oportunidad mediante esquemas alternos de acreditación a asignaturas, grados o nivel educativo, para que los individuos puedan concluir, acelerar o no obstaculizar la conclusión de sus estudios del tipo básico.</a:t>
            </a:r>
          </a:p>
          <a:p>
            <a:pPr>
              <a:buNone/>
            </a:pPr>
            <a:endParaRPr lang="es-MX" dirty="0"/>
          </a:p>
        </p:txBody>
      </p:sp>
      <p:sp>
        <p:nvSpPr>
          <p:cNvPr id="2" name="1 Título"/>
          <p:cNvSpPr>
            <a:spLocks noGrp="1"/>
          </p:cNvSpPr>
          <p:nvPr>
            <p:ph type="title"/>
          </p:nvPr>
        </p:nvSpPr>
        <p:spPr>
          <a:xfrm>
            <a:off x="457200" y="0"/>
            <a:ext cx="8229600" cy="1857364"/>
          </a:xfrm>
        </p:spPr>
        <p:txBody>
          <a:bodyPr>
            <a:noAutofit/>
          </a:bodyPr>
          <a:lstStyle/>
          <a:p>
            <a:r>
              <a:rPr lang="es-MX" sz="3200" b="1" dirty="0" smtClean="0"/>
              <a:t>CAPITULO X.1</a:t>
            </a:r>
            <a:br>
              <a:rPr lang="es-MX" sz="3200" b="1" dirty="0" smtClean="0"/>
            </a:br>
            <a:r>
              <a:rPr lang="es-MX" sz="3200" b="1" dirty="0" smtClean="0"/>
              <a:t>DISPOSICIONES  GENERALES APLICABLES AL RECONOCIMIENTO  DE SABERES ADQUIRIDOS </a:t>
            </a:r>
            <a:endParaRPr lang="es-MX" sz="3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a:xfrm>
            <a:off x="457200" y="274638"/>
            <a:ext cx="8229600" cy="1368412"/>
          </a:xfrm>
        </p:spPr>
        <p:txBody>
          <a:bodyPr>
            <a:normAutofit/>
          </a:bodyPr>
          <a:lstStyle/>
          <a:p>
            <a:r>
              <a:rPr lang="es-MX" sz="4000" dirty="0" smtClean="0"/>
              <a:t>Pre-Condiciones de Acreditación de Nivel:</a:t>
            </a:r>
            <a:endParaRPr lang="es-MX" sz="4000" dirty="0"/>
          </a:p>
        </p:txBody>
      </p:sp>
      <p:sp>
        <p:nvSpPr>
          <p:cNvPr id="3" name="2 Marcador de contenido"/>
          <p:cNvSpPr>
            <a:spLocks noGrp="1"/>
          </p:cNvSpPr>
          <p:nvPr>
            <p:ph idx="1"/>
          </p:nvPr>
        </p:nvSpPr>
        <p:spPr>
          <a:xfrm>
            <a:off x="457200" y="1857364"/>
            <a:ext cx="8401080" cy="4572032"/>
          </a:xfrm>
        </p:spPr>
        <p:txBody>
          <a:bodyPr>
            <a:normAutofit lnSpcReduction="10000"/>
          </a:bodyPr>
          <a:lstStyle/>
          <a:p>
            <a:pPr>
              <a:buNone/>
            </a:pPr>
            <a:r>
              <a:rPr lang="es-MX" dirty="0" smtClean="0"/>
              <a:t>	Para que esta sección sea aplicable, será necesario que la Dirección General de Acreditación y Revalidación, designe instancia evaluadora externa que cuente con instrumento de evaluación</a:t>
            </a:r>
          </a:p>
          <a:p>
            <a:pPr>
              <a:buNone/>
            </a:pPr>
            <a:r>
              <a:rPr lang="es-MX" dirty="0" smtClean="0"/>
              <a:t>	de suficiente calidad que </a:t>
            </a:r>
          </a:p>
          <a:p>
            <a:pPr>
              <a:buNone/>
            </a:pPr>
            <a:r>
              <a:rPr lang="es-MX" dirty="0" smtClean="0"/>
              <a:t>	permita dar certeza </a:t>
            </a:r>
          </a:p>
          <a:p>
            <a:pPr>
              <a:buNone/>
            </a:pPr>
            <a:r>
              <a:rPr lang="es-MX" dirty="0" smtClean="0"/>
              <a:t>	nacional	a un proceso de </a:t>
            </a:r>
          </a:p>
          <a:p>
            <a:pPr>
              <a:buNone/>
            </a:pPr>
            <a:r>
              <a:rPr lang="es-MX" dirty="0" smtClean="0"/>
              <a:t>	acreditación de este tipo.</a:t>
            </a:r>
          </a:p>
          <a:p>
            <a:pPr>
              <a:buNone/>
            </a:pPr>
            <a:endParaRPr lang="es-MX" dirty="0"/>
          </a:p>
        </p:txBody>
      </p:sp>
      <p:pic>
        <p:nvPicPr>
          <p:cNvPr id="17412" name="Picture 4" descr="http://1.bp.blogspot.com/-5LXFdyT-JmY/Tvr6fVHumwI/AAAAAAAAACM/UePlclhLbGA/s1600/acred.gif"/>
          <p:cNvPicPr>
            <a:picLocks noChangeAspect="1" noChangeArrowheads="1"/>
          </p:cNvPicPr>
          <p:nvPr/>
        </p:nvPicPr>
        <p:blipFill>
          <a:blip r:embed="rId2"/>
          <a:srcRect/>
          <a:stretch>
            <a:fillRect/>
          </a:stretch>
        </p:blipFill>
        <p:spPr bwMode="auto">
          <a:xfrm>
            <a:off x="5429224" y="4071918"/>
            <a:ext cx="3714776" cy="278608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285728"/>
            <a:ext cx="8115328" cy="5840435"/>
          </a:xfrm>
        </p:spPr>
        <p:txBody>
          <a:bodyPr>
            <a:normAutofit fontScale="85000" lnSpcReduction="10000"/>
          </a:bodyPr>
          <a:lstStyle/>
          <a:p>
            <a:pPr>
              <a:buNone/>
            </a:pPr>
            <a:r>
              <a:rPr lang="es-MX" dirty="0" smtClean="0"/>
              <a:t>	Por lo cual al momento,</a:t>
            </a:r>
          </a:p>
          <a:p>
            <a:pPr>
              <a:buNone/>
            </a:pPr>
            <a:r>
              <a:rPr lang="es-MX" dirty="0" smtClean="0"/>
              <a:t>	únicamente existe disponible </a:t>
            </a:r>
          </a:p>
          <a:p>
            <a:pPr>
              <a:buNone/>
            </a:pPr>
            <a:r>
              <a:rPr lang="es-MX" dirty="0" smtClean="0"/>
              <a:t>	el </a:t>
            </a:r>
            <a:r>
              <a:rPr lang="es-MX" b="1" dirty="0" smtClean="0"/>
              <a:t>Examen General de</a:t>
            </a:r>
          </a:p>
          <a:p>
            <a:pPr>
              <a:buNone/>
            </a:pPr>
            <a:r>
              <a:rPr lang="es-MX" b="1" dirty="0" smtClean="0"/>
              <a:t>	Conocimientos de la </a:t>
            </a:r>
          </a:p>
          <a:p>
            <a:pPr>
              <a:buNone/>
            </a:pPr>
            <a:r>
              <a:rPr lang="es-MX" b="1" dirty="0"/>
              <a:t>	</a:t>
            </a:r>
            <a:r>
              <a:rPr lang="es-MX" b="1" dirty="0" smtClean="0"/>
              <a:t>Educación Secundaria </a:t>
            </a:r>
            <a:r>
              <a:rPr lang="es-MX" dirty="0" smtClean="0"/>
              <a:t>y la </a:t>
            </a:r>
          </a:p>
          <a:p>
            <a:pPr>
              <a:buNone/>
            </a:pPr>
            <a:r>
              <a:rPr lang="es-MX" dirty="0"/>
              <a:t>	</a:t>
            </a:r>
            <a:r>
              <a:rPr lang="es-MX" dirty="0" smtClean="0"/>
              <a:t>designación como instancia </a:t>
            </a:r>
          </a:p>
          <a:p>
            <a:pPr>
              <a:buNone/>
            </a:pPr>
            <a:r>
              <a:rPr lang="es-MX" dirty="0"/>
              <a:t>	</a:t>
            </a:r>
            <a:r>
              <a:rPr lang="es-MX" dirty="0" smtClean="0"/>
              <a:t>evaluadora para estos efectos del Centro Nacional para </a:t>
            </a:r>
            <a:r>
              <a:rPr lang="es-MX" dirty="0" err="1" smtClean="0"/>
              <a:t>Evalución</a:t>
            </a:r>
            <a:r>
              <a:rPr lang="es-MX" dirty="0" smtClean="0"/>
              <a:t> </a:t>
            </a:r>
            <a:r>
              <a:rPr lang="es-MX" dirty="0" smtClean="0"/>
              <a:t>de la Educación Superior (CENEVAL). Este examen </a:t>
            </a:r>
            <a:r>
              <a:rPr lang="es-MX" b="1" dirty="0" smtClean="0"/>
              <a:t>no es gratuito ya que no forma parte de los servicios educativos públicos </a:t>
            </a:r>
            <a:r>
              <a:rPr lang="es-MX" dirty="0" smtClean="0"/>
              <a:t>que presentan la federación o los Estados, por lo que, en su caso, </a:t>
            </a:r>
            <a:r>
              <a:rPr lang="es-MX" b="1" dirty="0" smtClean="0"/>
              <a:t>los interesados deberán cubrir a dicha institución el costo de la evaluación </a:t>
            </a:r>
            <a:r>
              <a:rPr lang="es-MX" dirty="0" smtClean="0"/>
              <a:t>correspondiente en términos de Convocatoria que al efecto se emita.</a:t>
            </a:r>
            <a:endParaRPr lang="es-MX" dirty="0"/>
          </a:p>
        </p:txBody>
      </p:sp>
      <p:pic>
        <p:nvPicPr>
          <p:cNvPr id="5" name="Picture 2"/>
          <p:cNvPicPr>
            <a:picLocks noChangeAspect="1" noChangeArrowheads="1"/>
          </p:cNvPicPr>
          <p:nvPr/>
        </p:nvPicPr>
        <p:blipFill>
          <a:blip r:embed="rId2"/>
          <a:srcRect t="9231" r="8878" b="7142"/>
          <a:stretch>
            <a:fillRect/>
          </a:stretch>
        </p:blipFill>
        <p:spPr bwMode="auto">
          <a:xfrm>
            <a:off x="5000628" y="141022"/>
            <a:ext cx="3000396" cy="27879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a:xfrm>
            <a:off x="457200" y="0"/>
            <a:ext cx="8229600" cy="1582726"/>
          </a:xfrm>
        </p:spPr>
        <p:txBody>
          <a:bodyPr>
            <a:normAutofit/>
          </a:bodyPr>
          <a:lstStyle/>
          <a:p>
            <a:r>
              <a:rPr lang="es-MX" sz="3600" dirty="0" smtClean="0"/>
              <a:t>Edad requerida para acreditar la Educación Secundaria (Examen del CENEVAL):</a:t>
            </a:r>
            <a:endParaRPr lang="es-MX" sz="3600" dirty="0"/>
          </a:p>
        </p:txBody>
      </p:sp>
      <p:sp>
        <p:nvSpPr>
          <p:cNvPr id="3" name="2 Marcador de contenido"/>
          <p:cNvSpPr>
            <a:spLocks noGrp="1"/>
          </p:cNvSpPr>
          <p:nvPr>
            <p:ph idx="1"/>
          </p:nvPr>
        </p:nvSpPr>
        <p:spPr>
          <a:xfrm>
            <a:off x="457200" y="1571612"/>
            <a:ext cx="5114932" cy="4429156"/>
          </a:xfrm>
        </p:spPr>
        <p:txBody>
          <a:bodyPr>
            <a:normAutofit fontScale="92500"/>
          </a:bodyPr>
          <a:lstStyle/>
          <a:p>
            <a:pPr>
              <a:buNone/>
            </a:pPr>
            <a:r>
              <a:rPr lang="es-MX" dirty="0" smtClean="0"/>
              <a:t>	Deberán tenerse </a:t>
            </a:r>
            <a:r>
              <a:rPr lang="es-MX" b="1" dirty="0" smtClean="0"/>
              <a:t>15 años cumplidos</a:t>
            </a:r>
            <a:r>
              <a:rPr lang="es-MX" dirty="0" smtClean="0"/>
              <a:t> al momento de la presentación del examen. Sin embargo, se autoriza la presentación de este examen </a:t>
            </a:r>
            <a:r>
              <a:rPr lang="es-MX" b="1" dirty="0" smtClean="0"/>
              <a:t>aún a menores de 15 años, siempre y cuando el propósito de la acreditación sea:</a:t>
            </a:r>
            <a:endParaRPr lang="es-MX" b="1" dirty="0"/>
          </a:p>
        </p:txBody>
      </p:sp>
      <p:pic>
        <p:nvPicPr>
          <p:cNvPr id="15362" name="Picture 2" descr="http://www.amolasmates.es/progresiones/examen.jpg"/>
          <p:cNvPicPr>
            <a:picLocks noChangeAspect="1" noChangeArrowheads="1"/>
          </p:cNvPicPr>
          <p:nvPr/>
        </p:nvPicPr>
        <p:blipFill>
          <a:blip r:embed="rId2"/>
          <a:srcRect/>
          <a:stretch>
            <a:fillRect/>
          </a:stretch>
        </p:blipFill>
        <p:spPr bwMode="auto">
          <a:xfrm>
            <a:off x="5357818" y="2357430"/>
            <a:ext cx="3571875" cy="433387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357166"/>
            <a:ext cx="8229600" cy="5768997"/>
          </a:xfrm>
        </p:spPr>
        <p:txBody>
          <a:bodyPr>
            <a:normAutofit fontScale="77500" lnSpcReduction="20000"/>
          </a:bodyPr>
          <a:lstStyle/>
          <a:p>
            <a:r>
              <a:rPr lang="es-MX" dirty="0" smtClean="0"/>
              <a:t>93.1. Evitar le posible reprobación del 3° grado de  la educación secundaria que se curse en un servicio educativo escolarizado;</a:t>
            </a:r>
          </a:p>
          <a:p>
            <a:r>
              <a:rPr lang="es-MX" dirty="0" smtClean="0"/>
              <a:t>93.2. La mejora del promedio que pueda obtenerse durante la educación regular;</a:t>
            </a:r>
          </a:p>
          <a:p>
            <a:r>
              <a:rPr lang="es-MX" dirty="0" smtClean="0"/>
              <a:t>93.3. Formalizar una revalidación de estudios en aquellos casos en que la documentación presenta, su contenido, o la ausencia de documentos, no sea suficiente para lograr la </a:t>
            </a:r>
            <a:r>
              <a:rPr lang="es-MX" dirty="0" smtClean="0"/>
              <a:t>equiparación </a:t>
            </a:r>
            <a:r>
              <a:rPr lang="es-MX" dirty="0" smtClean="0"/>
              <a:t>correspondiente, o</a:t>
            </a:r>
          </a:p>
          <a:p>
            <a:r>
              <a:rPr lang="es-MX" dirty="0" smtClean="0"/>
              <a:t>93.4. Regularizar educandos que por alguna condición social de salud, problema de aprendizaje o conducta, contingencia o problema grave </a:t>
            </a:r>
            <a:r>
              <a:rPr lang="es-MX" dirty="0" smtClean="0"/>
              <a:t>justifique </a:t>
            </a:r>
            <a:r>
              <a:rPr lang="es-MX" dirty="0" smtClean="0"/>
              <a:t>la presentación del examen. Tratándose de educandos que resulten objeto de  algún fraude por alguna institución educativa que no cuente con autorización de estudios, deberá previamente a la concesión de la dispensa de edad, presentar la denuncia o queja respectiva en contra de dicha institución irregular.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pPr>
              <a:buFont typeface="Arial" pitchFamily="34" charset="0"/>
              <a:buChar char="•"/>
            </a:pPr>
            <a:r>
              <a:rPr lang="es-MX" sz="3600" dirty="0" smtClean="0"/>
              <a:t> 94. Numero de Certificados de Estudios:</a:t>
            </a:r>
            <a:endParaRPr lang="es-MX" sz="3600" dirty="0"/>
          </a:p>
        </p:txBody>
      </p:sp>
      <p:sp>
        <p:nvSpPr>
          <p:cNvPr id="3" name="2 Marcador de contenido"/>
          <p:cNvSpPr>
            <a:spLocks noGrp="1"/>
          </p:cNvSpPr>
          <p:nvPr>
            <p:ph idx="1"/>
          </p:nvPr>
        </p:nvSpPr>
        <p:spPr>
          <a:xfrm>
            <a:off x="457200" y="1357298"/>
            <a:ext cx="8229600" cy="4768865"/>
          </a:xfrm>
        </p:spPr>
        <p:txBody>
          <a:bodyPr>
            <a:normAutofit fontScale="85000" lnSpcReduction="20000"/>
          </a:bodyPr>
          <a:lstStyle/>
          <a:p>
            <a:pPr>
              <a:buNone/>
            </a:pPr>
            <a:r>
              <a:rPr lang="es-MX" dirty="0" smtClean="0"/>
              <a:t>	No existen impedimento desde el punto de vista del control escolar, para que un alumno pueda contar con mas de un certificado  de estudios de nivel secundaria expedido por diferentes servicios educativos, sin embargo, deberá manifestarse a quien corresponda, de manera oportuna el certificado que será utilizado para efectos de cualquier proceso relacionado con el proceso relacionado con el ingreso a la educación media superior o tramite educativo que se requiera.</a:t>
            </a:r>
          </a:p>
          <a:p>
            <a:pPr>
              <a:buNone/>
            </a:pPr>
            <a:r>
              <a:rPr lang="es-MX" dirty="0"/>
              <a:t>	</a:t>
            </a:r>
            <a:r>
              <a:rPr lang="es-MX" dirty="0" smtClean="0"/>
              <a:t>lo anterior, no incluye la posibilidad de que existen servicios educativos solo disponibles a personas que no cuentan con acceso </a:t>
            </a:r>
            <a:r>
              <a:rPr lang="es-MX" dirty="0" smtClean="0"/>
              <a:t>a </a:t>
            </a:r>
            <a:r>
              <a:rPr lang="es-MX" dirty="0" smtClean="0"/>
              <a:t>los servicios educativos regulares.</a:t>
            </a:r>
          </a:p>
          <a:p>
            <a:endParaRPr lang="es-MX" dirty="0"/>
          </a:p>
        </p:txBody>
      </p:sp>
      <p:pic>
        <p:nvPicPr>
          <p:cNvPr id="13314" name="Picture 2" descr="http://safe-img03.olx.com.mx/ui/11/13/14/1310511704_226320914_1-Fotos-de--CERTIFICADO-DE-ESTUDIOS-MEDIA-SUPERIOR.jpg"/>
          <p:cNvPicPr>
            <a:picLocks noChangeAspect="1" noChangeArrowheads="1"/>
          </p:cNvPicPr>
          <p:nvPr/>
        </p:nvPicPr>
        <p:blipFill>
          <a:blip r:embed="rId2"/>
          <a:srcRect/>
          <a:stretch>
            <a:fillRect/>
          </a:stretch>
        </p:blipFill>
        <p:spPr bwMode="auto">
          <a:xfrm>
            <a:off x="6500826" y="5369484"/>
            <a:ext cx="2357454" cy="127491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6389" name="Picture 5"/>
          <p:cNvPicPr>
            <a:picLocks noChangeAspect="1" noChangeArrowheads="1"/>
          </p:cNvPicPr>
          <p:nvPr/>
        </p:nvPicPr>
        <p:blipFill>
          <a:blip r:embed="rId2"/>
          <a:srcRect/>
          <a:stretch>
            <a:fillRect/>
          </a:stretch>
        </p:blipFill>
        <p:spPr bwMode="auto">
          <a:xfrm>
            <a:off x="4429124" y="5048858"/>
            <a:ext cx="4500594" cy="1581137"/>
          </a:xfrm>
          <a:prstGeom prst="rect">
            <a:avLst/>
          </a:prstGeom>
          <a:noFill/>
          <a:ln w="9525">
            <a:noFill/>
            <a:miter lim="800000"/>
            <a:headEnd/>
            <a:tailEnd/>
          </a:ln>
          <a:effectLst/>
        </p:spPr>
      </p:pic>
      <p:sp>
        <p:nvSpPr>
          <p:cNvPr id="2" name="1 Título"/>
          <p:cNvSpPr>
            <a:spLocks noGrp="1"/>
          </p:cNvSpPr>
          <p:nvPr>
            <p:ph type="title"/>
          </p:nvPr>
        </p:nvSpPr>
        <p:spPr/>
        <p:txBody>
          <a:bodyPr>
            <a:normAutofit fontScale="90000"/>
          </a:bodyPr>
          <a:lstStyle/>
          <a:p>
            <a:pPr>
              <a:buFont typeface="Arial" pitchFamily="34" charset="0"/>
              <a:buChar char="•"/>
            </a:pPr>
            <a:r>
              <a:rPr lang="es-MX" dirty="0" smtClean="0"/>
              <a:t> 95. Acreditación de Estudios a través de los Servicios para Adultos</a:t>
            </a:r>
            <a:endParaRPr lang="es-MX" dirty="0"/>
          </a:p>
        </p:txBody>
      </p:sp>
      <p:sp>
        <p:nvSpPr>
          <p:cNvPr id="3" name="2 Marcador de contenido"/>
          <p:cNvSpPr>
            <a:spLocks noGrp="1"/>
          </p:cNvSpPr>
          <p:nvPr>
            <p:ph idx="1"/>
          </p:nvPr>
        </p:nvSpPr>
        <p:spPr>
          <a:xfrm>
            <a:off x="428596" y="1285860"/>
            <a:ext cx="8229600" cy="4525963"/>
          </a:xfrm>
        </p:spPr>
        <p:txBody>
          <a:bodyPr/>
          <a:lstStyle/>
          <a:p>
            <a:pPr>
              <a:buNone/>
            </a:pPr>
            <a:r>
              <a:rPr lang="es-MX" dirty="0" smtClean="0"/>
              <a:t>	Los procedimientos anteriores, se establecen sin perjuicio de que los educandos que cumplan requisitos, podrán optar por la acreditación de conocimientos de conformidad a los procesos establecidos por el Instituto Nacional para la Educación de los Adultos (INEA), previa dispensa de edad, que, en caso, éste autorice de cumplirse los requisitos aplicables.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6858000"/>
          </a:xfrm>
          <a:prstGeom prst="rect">
            <a:avLst/>
          </a:prstGeom>
          <a:solidFill>
            <a:schemeClr val="accent1">
              <a:lumMod val="60000"/>
              <a:lumOff val="40000"/>
            </a:schemeClr>
          </a:solidFill>
          <a:ln>
            <a:solidFill>
              <a:schemeClr val="accent5">
                <a:lumMod val="40000"/>
                <a:lumOff val="6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buFont typeface="Arial" pitchFamily="34" charset="0"/>
              <a:buChar char="•"/>
            </a:pPr>
            <a:r>
              <a:rPr lang="es-MX" dirty="0" smtClean="0"/>
              <a:t> 96. Acreditación de Asignaturas y Grados:</a:t>
            </a:r>
            <a:endParaRPr lang="es-MX" dirty="0"/>
          </a:p>
        </p:txBody>
      </p:sp>
      <p:sp>
        <p:nvSpPr>
          <p:cNvPr id="3" name="2 Marcador de contenido"/>
          <p:cNvSpPr>
            <a:spLocks noGrp="1"/>
          </p:cNvSpPr>
          <p:nvPr>
            <p:ph idx="1"/>
          </p:nvPr>
        </p:nvSpPr>
        <p:spPr/>
        <p:txBody>
          <a:bodyPr>
            <a:normAutofit fontScale="85000" lnSpcReduction="10000"/>
          </a:bodyPr>
          <a:lstStyle/>
          <a:p>
            <a:pPr>
              <a:buNone/>
            </a:pPr>
            <a:r>
              <a:rPr lang="es-MX" dirty="0" smtClean="0"/>
              <a:t>	Para la acreditación de grados escolares de grados escolares y asignaturas de 1° a 6° de primaria y del 1° a 2° de secundaria, en los casos en que la educación hubiese reprobado o este en riesgo de no aprobar, las autoridades educativas, podrán en casos que justifiquen la continuidad de los estudios del educando, designar como </a:t>
            </a:r>
            <a:r>
              <a:rPr lang="es-MX" dirty="0" smtClean="0"/>
              <a:t>instancias evaluadoras a instituciones evaluadoras educativas a </a:t>
            </a:r>
            <a:endParaRPr lang="es-MX" dirty="0" smtClean="0"/>
          </a:p>
          <a:p>
            <a:pPr>
              <a:buNone/>
            </a:pPr>
            <a:r>
              <a:rPr lang="es-MX" dirty="0" smtClean="0"/>
              <a:t>	instituciones educativas y grupos de </a:t>
            </a:r>
          </a:p>
          <a:p>
            <a:pPr>
              <a:buNone/>
            </a:pPr>
            <a:r>
              <a:rPr lang="es-MX" dirty="0" smtClean="0"/>
              <a:t>	expertos que puedan realizar la</a:t>
            </a:r>
          </a:p>
          <a:p>
            <a:pPr>
              <a:buNone/>
            </a:pPr>
            <a:r>
              <a:rPr lang="es-MX" dirty="0" smtClean="0"/>
              <a:t>	evaluación correspondiente.</a:t>
            </a:r>
            <a:endParaRPr lang="es-MX" dirty="0"/>
          </a:p>
        </p:txBody>
      </p:sp>
      <p:pic>
        <p:nvPicPr>
          <p:cNvPr id="11266" name="Picture 2" descr="http://www.cucaluna.com/wp-content/uploads/HLIC/34b40dc6ead96aa3bf33f0a9fafb1275.gif"/>
          <p:cNvPicPr>
            <a:picLocks noChangeAspect="1" noChangeArrowheads="1"/>
          </p:cNvPicPr>
          <p:nvPr/>
        </p:nvPicPr>
        <p:blipFill>
          <a:blip r:embed="rId2"/>
          <a:srcRect/>
          <a:stretch>
            <a:fillRect/>
          </a:stretch>
        </p:blipFill>
        <p:spPr bwMode="auto">
          <a:xfrm>
            <a:off x="6625001" y="4572008"/>
            <a:ext cx="2518999" cy="2285992"/>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TotalTime>
  <Words>709</Words>
  <Application>Microsoft Office PowerPoint</Application>
  <PresentationFormat>Presentación en pantalla (4:3)</PresentationFormat>
  <Paragraphs>99</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Título X Recomendaciones de  Saberes Adquiridos</vt:lpstr>
      <vt:lpstr>CAPITULO X.1 DISPOSICIONES  GENERALES APLICABLES AL RECONOCIMIENTO  DE SABERES ADQUIRIDOS </vt:lpstr>
      <vt:lpstr>Pre-Condiciones de Acreditación de Nivel:</vt:lpstr>
      <vt:lpstr>Diapositiva 4</vt:lpstr>
      <vt:lpstr>Edad requerida para acreditar la Educación Secundaria (Examen del CENEVAL):</vt:lpstr>
      <vt:lpstr>Diapositiva 6</vt:lpstr>
      <vt:lpstr> 94. Numero de Certificados de Estudios:</vt:lpstr>
      <vt:lpstr> 95. Acreditación de Estudios a través de los Servicios para Adultos</vt:lpstr>
      <vt:lpstr> 96. Acreditación de Asignaturas y Grados:</vt:lpstr>
      <vt:lpstr> 97. Suplementario del Acuerdo 286</vt:lpstr>
      <vt:lpstr> 98. Autorización de Padres de Familia o  Tutores:</vt:lpstr>
      <vt:lpstr> 99 solicitud de Proceso de Acreditación: </vt:lpstr>
      <vt:lpstr>100. No Apelación:</vt:lpstr>
      <vt:lpstr>Transitorios</vt:lpstr>
      <vt:lpstr>Diapositiva 15</vt:lpstr>
      <vt:lpstr>Diapositiva 16</vt:lpstr>
      <vt:lpstr>Diapositiva 17</vt:lpstr>
      <vt:lpstr>Diapositiva 18</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X Recomendaciones de  Saberes Adquiridos</dc:title>
  <dc:creator>usebeq</dc:creator>
  <cp:lastModifiedBy>Silvisa</cp:lastModifiedBy>
  <cp:revision>34</cp:revision>
  <dcterms:created xsi:type="dcterms:W3CDTF">2012-03-09T21:49:07Z</dcterms:created>
  <dcterms:modified xsi:type="dcterms:W3CDTF">2012-04-26T05:42:46Z</dcterms:modified>
</cp:coreProperties>
</file>